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42" r:id="rId5"/>
    <p:sldId id="377" r:id="rId6"/>
    <p:sldId id="373" r:id="rId7"/>
    <p:sldId id="375" r:id="rId8"/>
    <p:sldId id="384" r:id="rId9"/>
    <p:sldId id="380" r:id="rId10"/>
    <p:sldId id="359" r:id="rId11"/>
    <p:sldId id="385" r:id="rId12"/>
    <p:sldId id="382" r:id="rId13"/>
    <p:sldId id="378" r:id="rId14"/>
    <p:sldId id="386" r:id="rId15"/>
    <p:sldId id="365" r:id="rId16"/>
    <p:sldId id="372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1970"/>
    <a:srgbClr val="3E4489"/>
    <a:srgbClr val="05319F"/>
    <a:srgbClr val="5218A8"/>
    <a:srgbClr val="540793"/>
    <a:srgbClr val="0641D4"/>
    <a:srgbClr val="0616B2"/>
    <a:srgbClr val="DC05E1"/>
    <a:srgbClr val="550795"/>
    <a:srgbClr val="2D6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388" autoAdjust="0"/>
  </p:normalViewPr>
  <p:slideViewPr>
    <p:cSldViewPr snapToGrid="0" snapToObjects="1" showGuides="1">
      <p:cViewPr varScale="1">
        <p:scale>
          <a:sx n="86" d="100"/>
          <a:sy n="86" d="100"/>
        </p:scale>
        <p:origin x="49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80" d="100"/>
          <a:sy n="80" d="100"/>
        </p:scale>
        <p:origin x="3996" y="1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170D80F0-0B6E-42C5-98A4-3D8F934A6F73}" type="datetime1">
              <a:rPr lang="ru-RU" smtClean="0"/>
              <a:t>06.02.2025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9E9D61A1-75D9-49F7-83EB-F5872642613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C95BFD6A-701E-4904-8222-6076900F364F}" type="datetime1">
              <a:rPr lang="ru-RU" smtClean="0"/>
              <a:pPr/>
              <a:t>06.02.2025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DEF75CB5-5666-5049-9AE0-38EFD385C21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DEF75CB5-5666-5049-9AE0-38EFD385C21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12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9D921-B393-62C8-937D-078B78C7E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AE16955-82B5-6CA2-23CB-CA5BBBFE1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9C3DFCB-3D58-590E-054D-07A487264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8283B7-0E35-BB98-D06F-31048BC6C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6123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DEF75CB5-5666-5049-9AE0-38EFD385C21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7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одзаголовок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rtlCol="0" anchor="b" anchorCtr="0">
            <a:noAutofit/>
          </a:bodyPr>
          <a:lstStyle>
            <a:lvl1pPr algn="ctr">
              <a:defRPr lang="ru-RU"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 rtlCol="0"/>
          <a:lstStyle>
            <a:lvl1pPr algn="ctr">
              <a:defRPr lang="ru-RU" sz="2000"/>
            </a:lvl1pPr>
          </a:lstStyle>
          <a:p>
            <a:pPr rtl="0"/>
            <a:r>
              <a:rPr lang="ru-RU" dirty="0"/>
              <a:t>Вставка рисунка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2" name="Заполнитель таблицы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 rtlCol="0"/>
          <a:lstStyle>
            <a:lvl1pPr>
              <a:defRPr lang="ru-RU" sz="2400">
                <a:latin typeface="+mn-lt"/>
              </a:defRPr>
            </a:lvl1pPr>
          </a:lstStyle>
          <a:p>
            <a:pPr rtl="0"/>
            <a:r>
              <a:rPr lang="ru-RU" dirty="0"/>
              <a:t>Вставка таблицы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 rtlCol="0"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ru-RU"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ru-RU"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ru-RU" sz="1800" spc="0"/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lang="ru-RU"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lang="ru-RU"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lang="ru-RU"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Заполнитель таблицы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 rtlCol="0"/>
          <a:lstStyle>
            <a:lvl1pPr>
              <a:defRPr lang="ru-RU" sz="2400">
                <a:latin typeface="+mn-lt"/>
              </a:defRPr>
            </a:lvl1pPr>
          </a:lstStyle>
          <a:p>
            <a:pPr rtl="0"/>
            <a:r>
              <a:rPr lang="ru-RU" dirty="0"/>
              <a:t>Вставка таблицы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18" name="Графический объект 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  <p:pic>
          <p:nvPicPr>
            <p:cNvPr id="4" name="Объект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rtlCol="0" anchor="b">
            <a:noAutofit/>
          </a:bodyPr>
          <a:lstStyle>
            <a:lvl1pPr>
              <a:defRPr lang="ru-RU" sz="3200" cap="all" baseline="0">
                <a:solidFill>
                  <a:schemeClr val="accent3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 rtlCol="0"/>
          <a:lstStyle>
            <a:lvl1pPr>
              <a:lnSpc>
                <a:spcPct val="120000"/>
              </a:lnSpc>
              <a:spcBef>
                <a:spcPts val="1000"/>
              </a:spcBef>
              <a:defRPr lang="ru-RU"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rtlCol="0" anchor="ctr" anchorCtr="0">
            <a:noAutofit/>
          </a:bodyPr>
          <a:lstStyle>
            <a:lvl1pPr algn="ctr">
              <a:defRPr lang="ru-RU"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pic>
          <p:nvPicPr>
            <p:cNvPr id="6" name="Объект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Овал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9" name="Графический объект 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rtlCol="0" anchor="b"/>
          <a:lstStyle>
            <a:lvl1pPr>
              <a:defRPr lang="ru-RU"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 rtlCol="0"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rtlCol="0" anchor="b">
            <a:noAutofit/>
          </a:bodyPr>
          <a:lstStyle>
            <a:lvl1pPr algn="ctr">
              <a:defRPr lang="ru-RU" sz="3200" cap="all" spc="3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rtlCol="0" anchor="b">
            <a:noAutofit/>
          </a:bodyPr>
          <a:lstStyle>
            <a:lvl1pPr algn="l">
              <a:defRPr lang="ru-RU" sz="2400" cap="all" spc="3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 rtlCol="0">
            <a:noAutofit/>
          </a:bodyPr>
          <a:lstStyle>
            <a:lvl1pPr marL="0" indent="0" algn="l">
              <a:buNone/>
              <a:defRPr lang="ru-RU"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 rtlCol="0"/>
          <a:lstStyle>
            <a:lvl1pPr algn="ctr">
              <a:defRPr lang="ru-RU" sz="2000"/>
            </a:lvl1pPr>
          </a:lstStyle>
          <a:p>
            <a:pPr rtl="0"/>
            <a:r>
              <a:rPr lang="ru-RU" dirty="0"/>
              <a:t>Вставка рисунка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2 столбца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 rtlCol="0"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Графический объект 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3" name="Графический объект 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Графический объект 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7" name="Графический объект 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rtlCol="0" anchor="b"/>
          <a:lstStyle>
            <a:lvl1pPr algn="ctr">
              <a:defRPr lang="ru-RU"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pic>
          <p:nvPicPr>
            <p:cNvPr id="6" name="Рисунок 5" descr="Сине-лиловая спираль&#10;&#10;Автоматически созданное описание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Графический объект 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2" name="Графический объект 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3" name="Графический объект 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Графический объект 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0" name="Графический объект 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</p:grp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21" name="Объект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Графический объект 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Графический объект 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Графический объект 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 rtlCol="0"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lang="ru-RU"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lang="ru-RU"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lang="ru-RU"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ru-RU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ru-RU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ru-RU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55960"/>
            <a:ext cx="12191998" cy="1030737"/>
          </a:xfrm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sz="4800" dirty="0"/>
              <a:t>ИНДИВИДУАЛЬНЫЙ ПРОЕКТ</a:t>
            </a:r>
          </a:p>
        </p:txBody>
      </p:sp>
      <p:sp>
        <p:nvSpPr>
          <p:cNvPr id="9" name="Подзаголовок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096" y="3665549"/>
            <a:ext cx="10465803" cy="25777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ИНТЕРАКТИВНЫЙ КАЛЬКУЛЯТОР МОМЕНТА СИЛЫ 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 noProof="0" dirty="0"/>
              <a:t>тестирование</a:t>
            </a:r>
          </a:p>
        </p:txBody>
      </p:sp>
      <p:pic>
        <p:nvPicPr>
          <p:cNvPr id="6" name="Рисунок 5" descr="Сине-лиловая спираль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" b="202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B2F5F9A-B16D-CA49-7F40-A0142E41DC5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6" y="3104277"/>
            <a:ext cx="4673723" cy="302220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 ходе тестирования приложение было предоставлено некоторым пользователям</a:t>
            </a:r>
          </a:p>
          <a:p>
            <a:pPr rtl="0"/>
            <a:r>
              <a:rPr lang="ru-RU" dirty="0"/>
              <a:t>Итог тестирования был положительный, в его ходе были обнаружены некоторые незначительные недочёты, а так же весомые баги</a:t>
            </a:r>
          </a:p>
          <a:p>
            <a:pPr rtl="0"/>
            <a:r>
              <a:rPr lang="ru-RU" dirty="0"/>
              <a:t>Все ошибки были учтены и исправлены</a:t>
            </a:r>
          </a:p>
        </p:txBody>
      </p:sp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Документация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253210"/>
            <a:ext cx="5046171" cy="3958559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dirty="0"/>
              <a:t>Приложение предусматривает документацию для пользователей, чтобы те могли свободно ориентироваться в приложении и не допускать ошибок</a:t>
            </a:r>
          </a:p>
          <a:p>
            <a:pPr marL="0" indent="0" rtl="0">
              <a:buNone/>
            </a:pPr>
            <a:r>
              <a:rPr lang="ru-RU" dirty="0"/>
              <a:t>Данная документация находится в самом приложении и для её открытия следует нажать на следующую кнопку             в углу приложения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5A4CC6-F1DA-3E89-35FE-6F0E43576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209" y="4462029"/>
            <a:ext cx="695325" cy="7048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43BE886-A9CB-E881-8378-87AA1CC02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53210"/>
            <a:ext cx="5618747" cy="4221119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98183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515" y="651195"/>
            <a:ext cx="5094970" cy="666333"/>
          </a:xfrm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dirty="0"/>
              <a:t>Заключение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6380" y="1789488"/>
            <a:ext cx="6327105" cy="925137"/>
          </a:xfrm>
        </p:spPr>
        <p:txBody>
          <a:bodyPr rtlCol="0"/>
          <a:lstStyle>
            <a:defPPr>
              <a:defRPr lang="ru-RU"/>
            </a:defPPr>
          </a:lstStyle>
          <a:p>
            <a:pPr marL="283464" marR="0" lvl="0" indent="-283464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3EBF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Приложение разработано и все проверки были пройдены успешно</a:t>
            </a:r>
          </a:p>
        </p:txBody>
      </p:sp>
      <p:sp>
        <p:nvSpPr>
          <p:cNvPr id="4" name="Подзаголовок 5">
            <a:extLst>
              <a:ext uri="{FF2B5EF4-FFF2-40B4-BE49-F238E27FC236}">
                <a16:creationId xmlns:a16="http://schemas.microsoft.com/office/drawing/2014/main" id="{EECA883D-F738-8FC2-EBF0-A8983FBFC79D}"/>
              </a:ext>
            </a:extLst>
          </p:cNvPr>
          <p:cNvSpPr txBox="1">
            <a:spLocks/>
          </p:cNvSpPr>
          <p:nvPr/>
        </p:nvSpPr>
        <p:spPr>
          <a:xfrm>
            <a:off x="2316377" y="2798259"/>
            <a:ext cx="6327105" cy="1476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b="0" i="0" kern="1200" cap="all" spc="300" baseline="0">
                <a:solidFill>
                  <a:schemeClr val="bg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64" indent="-283464" algn="l">
              <a:lnSpc>
                <a:spcPct val="120000"/>
              </a:lnSpc>
              <a:buClr>
                <a:srgbClr val="73EBF9"/>
              </a:buClr>
              <a:buFont typeface="Arial" panose="020B0604020202020204" pitchFamily="34" charset="0"/>
              <a:buChar char="•"/>
              <a:defRPr/>
            </a:pPr>
            <a:r>
              <a:rPr lang="ru-RU" sz="2400" kern="100" cap="none" spc="0" dirty="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 ходе написания программы был получен значительный опыт в разработке приложений</a:t>
            </a:r>
          </a:p>
        </p:txBody>
      </p:sp>
      <p:sp>
        <p:nvSpPr>
          <p:cNvPr id="2" name="Подзаголовок 5">
            <a:extLst>
              <a:ext uri="{FF2B5EF4-FFF2-40B4-BE49-F238E27FC236}">
                <a16:creationId xmlns:a16="http://schemas.microsoft.com/office/drawing/2014/main" id="{E113AB17-0408-DB0D-9199-121555BB24F0}"/>
              </a:ext>
            </a:extLst>
          </p:cNvPr>
          <p:cNvSpPr txBox="1">
            <a:spLocks/>
          </p:cNvSpPr>
          <p:nvPr/>
        </p:nvSpPr>
        <p:spPr>
          <a:xfrm>
            <a:off x="2316378" y="4274634"/>
            <a:ext cx="6327105" cy="1476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b="0" i="0" kern="1200" cap="all" spc="300" baseline="0">
                <a:solidFill>
                  <a:schemeClr val="bg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64" indent="-283464" algn="l">
              <a:lnSpc>
                <a:spcPct val="120000"/>
              </a:lnSpc>
              <a:buClr>
                <a:srgbClr val="73EBF9"/>
              </a:buClr>
              <a:buFont typeface="Arial" panose="020B0604020202020204" pitchFamily="34" charset="0"/>
              <a:buChar char="•"/>
              <a:defRPr/>
            </a:pPr>
            <a:r>
              <a:rPr lang="ru-RU" sz="2400" kern="100" cap="none" spc="0" dirty="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Документация в приложении для пользователей создана</a:t>
            </a:r>
          </a:p>
        </p:txBody>
      </p:sp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850" y="2962383"/>
            <a:ext cx="5094970" cy="298291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2000" dirty="0"/>
              <a:t>https://github.com/GodHedgehog/levecalc</a:t>
            </a:r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F44815-114A-BE92-E935-B29AAF6B8B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3575" y="1043611"/>
            <a:ext cx="5018425" cy="5018425"/>
          </a:xfrm>
          <a:prstGeom prst="rect">
            <a:avLst/>
          </a:prstGeom>
          <a:effectLst>
            <a:glow rad="1905000">
              <a:srgbClr val="4A1970">
                <a:alpha val="98000"/>
              </a:srgbClr>
            </a:glow>
            <a:reflection endPos="0" dir="5400000" sy="-100000" algn="bl" rotWithShape="0"/>
            <a:softEdge rad="101600"/>
          </a:effec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2C67647-E2EB-D584-7864-78B33DCC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83310"/>
            <a:ext cx="5094970" cy="666333"/>
          </a:xfrm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dirty="0"/>
              <a:t>Конец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2DD6692-125B-7B58-EC4A-1484E0B7F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10" y="2932360"/>
            <a:ext cx="590440" cy="5904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2EB80A-E21B-22F0-97F1-342E12626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718" y="1562207"/>
            <a:ext cx="4009154" cy="39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61000">
              <a:srgbClr val="02090E"/>
            </a:gs>
            <a:gs pos="47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F7D97EA-9CE4-4A5A-97A2-430103A8D6FF}"/>
              </a:ext>
            </a:extLst>
          </p:cNvPr>
          <p:cNvSpPr/>
          <p:nvPr/>
        </p:nvSpPr>
        <p:spPr>
          <a:xfrm>
            <a:off x="314325" y="8480424"/>
            <a:ext cx="11563350" cy="6254750"/>
          </a:xfrm>
          <a:prstGeom prst="rect">
            <a:avLst/>
          </a:prstGeom>
          <a:gradFill flip="none" rotWithShape="1">
            <a:gsLst>
              <a:gs pos="85000">
                <a:schemeClr val="accent6"/>
              </a:gs>
              <a:gs pos="32000">
                <a:srgbClr val="022987"/>
              </a:gs>
              <a:gs pos="14000">
                <a:schemeClr val="tx1"/>
              </a:gs>
              <a:gs pos="1000">
                <a:schemeClr val="accent4"/>
              </a:gs>
              <a:gs pos="53000">
                <a:schemeClr val="accent4">
                  <a:lumMod val="75000"/>
                </a:schemeClr>
              </a:gs>
              <a:gs pos="100000">
                <a:schemeClr val="tx2"/>
              </a:gs>
            </a:gsLst>
            <a:lin ang="19200000" scaled="0"/>
            <a:tileRect/>
          </a:gradFill>
          <a:ln cap="sq"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70AAFBC8-CD4D-2FF0-398A-15C65198273B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062801" y="2307969"/>
            <a:ext cx="8328108" cy="4039111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2400" dirty="0"/>
              <a:t>Проект "Интерактивный калькулятор момента силы рычагов с визуализацией грузов в среде разработки Python Kivy" направлен на решение образовательных задач в области физики. Он нужен для понимания принципа работы рычагов, предоставляя пользователям удобный инструмент для проведения интерактивных расчетов и наглядной визуализации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FD393F6-C4D0-E7EC-EB92-B74ADA398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801" y="146573"/>
            <a:ext cx="7420819" cy="16563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38793"/>
            <a:ext cx="11548261" cy="273330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800" dirty="0"/>
              <a:t>Цель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9" y="3165960"/>
            <a:ext cx="11562303" cy="238786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dirty="0"/>
              <a:t>создать интерактивное приложение для расчета Равновесия моментов сил</a:t>
            </a:r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задачи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287587"/>
            <a:ext cx="7794131" cy="445731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000" dirty="0"/>
              <a:t>Реализовать формулы расчёта момента силы рычага в приложении</a:t>
            </a:r>
          </a:p>
          <a:p>
            <a:pPr rtl="0"/>
            <a:r>
              <a:rPr lang="ru-RU" sz="2000" dirty="0"/>
              <a:t>Реализовать функционал для расчетов момента силы, учитывая такие параметры, как длина рычага и сила, приложенная к нему</a:t>
            </a:r>
          </a:p>
          <a:p>
            <a:pPr rtl="0"/>
            <a:r>
              <a:rPr lang="ru-RU" sz="2000" dirty="0"/>
              <a:t>Создать графическую часть приложения, которая отображает рычаг и грузы, используя возможности Kivy для графики</a:t>
            </a:r>
          </a:p>
          <a:p>
            <a:pPr rtl="0"/>
            <a:r>
              <a:rPr lang="ru-RU" sz="2000" dirty="0"/>
              <a:t>Создать документацию для пользователей и разработчиков, описывающую, как использовать приложение и как оно устроено</a:t>
            </a:r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28A8-381F-B694-3DE2-E6CD0208E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C2D48A-18FE-0B9F-094E-0C9FCD38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Принцип работы рычагов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04E5C6-FE94-AB15-D72F-11CE182259B7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33561" y="2465535"/>
            <a:ext cx="9605495" cy="1611165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Рычаги основываются на принципе механического преимущества, который позволяет пользователям легче преодолевать силы или выполнять работу, используя меньшую силу.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FBD51-154A-E094-1ED4-662B8E45A689}"/>
              </a:ext>
            </a:extLst>
          </p:cNvPr>
          <p:cNvSpPr txBox="1"/>
          <p:nvPr/>
        </p:nvSpPr>
        <p:spPr>
          <a:xfrm>
            <a:off x="733562" y="4105275"/>
            <a:ext cx="8820013" cy="169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3EBF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рычага заключается в равновесии сил, действующих на систему, и в их последовательном распределении относительно оси вращения</a:t>
            </a:r>
            <a:endParaRPr kumimoji="0" lang="ru-RU" sz="2400" b="0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700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рассчитать какой груз добавить для равновесия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D7CECA3-144C-CD4B-9246-81B4F2E65466}"/>
                  </a:ext>
                </a:extLst>
              </p:cNvPr>
              <p:cNvSpPr>
                <a:spLocks noGrp="1"/>
              </p:cNvSpPr>
              <p:nvPr>
                <p:ph sz="quarter" idx="36"/>
              </p:nvPr>
            </p:nvSpPr>
            <p:spPr>
              <a:xfrm>
                <a:off x="733561" y="2465535"/>
                <a:ext cx="8053599" cy="3958559"/>
              </a:xfrm>
            </p:spPr>
            <p:txBody>
              <a:bodyPr rtlCol="0"/>
              <a:lstStyle>
                <a:defPPr>
                  <a:defRPr lang="ru-RU"/>
                </a:defPPr>
              </a:lstStyle>
              <a:p>
                <a:pPr marL="0" indent="0" rtl="0">
                  <a:buNone/>
                </a:pPr>
                <a:r>
                  <a:rPr lang="ru-RU" dirty="0"/>
                  <a:t>Чтобы рассчитать какой груз нужно добавить для равновесия нам следует использовать следующие формулы, где </a:t>
                </a:r>
                <a:r>
                  <a:rPr lang="en-US" dirty="0"/>
                  <a:t>n </a:t>
                </a:r>
                <a:r>
                  <a:rPr lang="ru-RU" dirty="0"/>
                  <a:t>и </a:t>
                </a:r>
                <a:r>
                  <a:rPr lang="en-US" dirty="0"/>
                  <a:t>k</a:t>
                </a:r>
                <a:r>
                  <a:rPr lang="ru-RU"/>
                  <a:t> это количество </a:t>
                </a:r>
                <a:r>
                  <a:rPr lang="ru-RU" dirty="0"/>
                  <a:t>грузов: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=1+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=1+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rtl="0">
                  <a:buNone/>
                </a:pPr>
                <a:r>
                  <a:rPr lang="ru-RU" dirty="0"/>
                  <a:t>Для простоты понимания можем записать их следующим образом:</a:t>
                </a:r>
              </a:p>
              <a:p>
                <a:pPr marL="0" indent="0">
                  <a:lnSpc>
                    <a:spcPct val="200000"/>
                  </a:lnSpc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нужное</m:t>
                          </m:r>
                        </m:sub>
                      </m:sSub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Момент силы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перевешивающего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плеча −Момент силы второго плеча</m:t>
                          </m:r>
                        </m:num>
                        <m:den>
                          <m:sSub>
                            <m:sSubPr>
                              <m:ctrlP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нужного груза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600" dirty="0"/>
              </a:p>
              <a:p>
                <a:pPr marL="0" indent="0">
                  <a:lnSpc>
                    <a:spcPct val="150000"/>
                  </a:lnSpc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нужное</m:t>
                          </m:r>
                        </m:sub>
                      </m:sSub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Момент силы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перевешивающего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плеча −Момент силы второго плеча</m:t>
                          </m:r>
                        </m:num>
                        <m:den>
                          <m:sSub>
                            <m:sSubPr>
                              <m:ctrlP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нужного груза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D7CECA3-144C-CD4B-9246-81B4F2E65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6"/>
              </p:nvPr>
            </p:nvSpPr>
            <p:spPr>
              <a:xfrm>
                <a:off x="733561" y="2465535"/>
                <a:ext cx="8053599" cy="3958559"/>
              </a:xfrm>
              <a:blipFill>
                <a:blip r:embed="rId3"/>
                <a:stretch>
                  <a:fillRect l="-606" r="-1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Архитектура приложения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2744492"/>
            <a:ext cx="4901698" cy="3927912"/>
          </a:xfrm>
        </p:spPr>
        <p:txBody>
          <a:bodyPr rtlCol="0" anchor="t"/>
          <a:lstStyle>
            <a:defPPr>
              <a:defRPr lang="ru-RU"/>
            </a:defPPr>
          </a:lstStyle>
          <a:p>
            <a:pPr rtl="0"/>
            <a:r>
              <a:rPr lang="ru-RU" sz="2000" dirty="0"/>
              <a:t>Приложение написано на языке программирования </a:t>
            </a:r>
            <a:r>
              <a:rPr lang="en-US" sz="2000" dirty="0"/>
              <a:t>Python </a:t>
            </a:r>
            <a:r>
              <a:rPr lang="ru-RU" sz="2000" dirty="0"/>
              <a:t>с использованием библиотеки </a:t>
            </a:r>
            <a:r>
              <a:rPr lang="en-US" sz="2000" dirty="0"/>
              <a:t>Kivy</a:t>
            </a:r>
          </a:p>
          <a:p>
            <a:pPr rtl="0"/>
            <a:r>
              <a:rPr lang="ru-RU" sz="2000" dirty="0"/>
              <a:t>Выбор основан на том, что данный язык программирования является универсальным и простым для понимания, а значит он отлично подходит для написания программ</a:t>
            </a: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6A5DACB7-ADC2-08D2-040C-E674BA39F7A9}"/>
              </a:ext>
            </a:extLst>
          </p:cNvPr>
          <p:cNvSpPr txBox="1">
            <a:spLocks/>
          </p:cNvSpPr>
          <p:nvPr/>
        </p:nvSpPr>
        <p:spPr>
          <a:xfrm>
            <a:off x="-5010151" y="2745784"/>
            <a:ext cx="4901698" cy="3927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Приложение написано на языке программирования Python с использованием библиотеки Kivy</a:t>
            </a:r>
          </a:p>
          <a:p>
            <a:r>
              <a:rPr lang="ru-RU" sz="2000" dirty="0"/>
              <a:t>Выбор основан на том, что данный язык программирования является универсальным и простым для понимания, а значит он отлично подходит для написания программ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DF5F34A-F6F6-B558-4C18-A8465BB03B02}"/>
              </a:ext>
            </a:extLst>
          </p:cNvPr>
          <p:cNvSpPr txBox="1">
            <a:spLocks/>
          </p:cNvSpPr>
          <p:nvPr/>
        </p:nvSpPr>
        <p:spPr>
          <a:xfrm>
            <a:off x="-4099487" y="99641"/>
            <a:ext cx="3736630" cy="22023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200" kern="1200" cap="all" spc="3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ru-RU" dirty="0"/>
              <a:t>Интерфейс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403FF0-9C69-2204-48DA-9AD49C1D2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приложения</a:t>
            </a:r>
          </a:p>
        </p:txBody>
      </p:sp>
      <p:sp>
        <p:nvSpPr>
          <p:cNvPr id="5" name="Заголовок 6">
            <a:extLst>
              <a:ext uri="{FF2B5EF4-FFF2-40B4-BE49-F238E27FC236}">
                <a16:creationId xmlns:a16="http://schemas.microsoft.com/office/drawing/2014/main" id="{3D2C722F-A5FB-22E7-6D50-D9CD34FCF511}"/>
              </a:ext>
            </a:extLst>
          </p:cNvPr>
          <p:cNvSpPr txBox="1">
            <a:spLocks/>
          </p:cNvSpPr>
          <p:nvPr/>
        </p:nvSpPr>
        <p:spPr>
          <a:xfrm>
            <a:off x="-3748313" y="439148"/>
            <a:ext cx="4466502" cy="19368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ru-RU" dirty="0"/>
              <a:t>Архитектура приложения</a:t>
            </a: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1EB97E5B-25AB-8FFE-0DFF-3F98929F4D65}"/>
              </a:ext>
            </a:extLst>
          </p:cNvPr>
          <p:cNvSpPr txBox="1">
            <a:spLocks/>
          </p:cNvSpPr>
          <p:nvPr/>
        </p:nvSpPr>
        <p:spPr>
          <a:xfrm>
            <a:off x="718188" y="2932672"/>
            <a:ext cx="3853811" cy="3741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Интерфейс приложения разработан так, чтобы быть простым и удобным, что обеспечивает лучший пользовательский опыт.</a:t>
            </a:r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652441BA-1317-CF9C-FDDA-A3B549B222A3}"/>
              </a:ext>
            </a:extLst>
          </p:cNvPr>
          <p:cNvSpPr txBox="1">
            <a:spLocks/>
          </p:cNvSpPr>
          <p:nvPr/>
        </p:nvSpPr>
        <p:spPr>
          <a:xfrm>
            <a:off x="-5010151" y="2745784"/>
            <a:ext cx="4901698" cy="3927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Приложение написано на языке программирования Python с использованием библиотеки Kivy</a:t>
            </a:r>
          </a:p>
          <a:p>
            <a:r>
              <a:rPr lang="ru-RU" sz="2000" dirty="0"/>
              <a:t>Выбор основан на том, что данный язык программирования является универсальным и простым для понимания, а значит он отлично подходит для написания программ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BB71316-1B73-CD34-F397-C5509C57E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73" y="315323"/>
            <a:ext cx="6705600" cy="285133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9F6B3F0-D751-BD80-B824-E15F13E60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73" y="3691340"/>
            <a:ext cx="6705600" cy="2859655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65408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0F3AAF-0786-069D-5399-31FAF1B99869}"/>
              </a:ext>
            </a:extLst>
          </p:cNvPr>
          <p:cNvSpPr txBox="1"/>
          <p:nvPr/>
        </p:nvSpPr>
        <p:spPr>
          <a:xfrm>
            <a:off x="3520122" y="858980"/>
            <a:ext cx="4187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sz="3200" b="0" i="0" u="none" strike="noStrike" kern="1200" cap="all" spc="0" normalizeH="0" baseline="0" noProof="0" dirty="0">
                <a:ln>
                  <a:noFill/>
                </a:ln>
                <a:solidFill>
                  <a:srgbClr val="73EBF9">
                    <a:lumMod val="75000"/>
                  </a:srgbClr>
                </a:solidFill>
                <a:effectLst/>
                <a:uLnTx/>
                <a:uFillTx/>
                <a:latin typeface="Biome"/>
                <a:ea typeface="+mj-ea"/>
                <a:cs typeface="Biome" panose="020B0503030204020804" pitchFamily="34" charset="0"/>
              </a:rPr>
              <a:t>Как работает приложение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59443-8975-962A-F7C4-8E3B767A4A9D}"/>
              </a:ext>
            </a:extLst>
          </p:cNvPr>
          <p:cNvSpPr txBox="1"/>
          <p:nvPr/>
        </p:nvSpPr>
        <p:spPr>
          <a:xfrm>
            <a:off x="2758648" y="2269047"/>
            <a:ext cx="943335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3EBF9">
                  <a:lumMod val="75000"/>
                </a:srgbClr>
              </a:buClr>
              <a:buSzTx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Для начала пользователь вводит значения грузов, которые присутствуют на рычаге</a:t>
            </a: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7C5E3-F9BF-B02F-B2CF-C28CA99ECA26}"/>
              </a:ext>
            </a:extLst>
          </p:cNvPr>
          <p:cNvSpPr txBox="1"/>
          <p:nvPr/>
        </p:nvSpPr>
        <p:spPr>
          <a:xfrm>
            <a:off x="2758648" y="2282574"/>
            <a:ext cx="752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После же следует ввести на какое расстояние мы хотим добавить дополнительный груз или же какой массы(в зависимости от нужды)</a:t>
            </a: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EC64A-BCD2-746E-CE0D-94A87144F652}"/>
              </a:ext>
            </a:extLst>
          </p:cNvPr>
          <p:cNvSpPr txBox="1"/>
          <p:nvPr/>
        </p:nvSpPr>
        <p:spPr>
          <a:xfrm>
            <a:off x="2758648" y="2282574"/>
            <a:ext cx="7835900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3EBF9">
                  <a:lumMod val="75000"/>
                </a:srgbClr>
              </a:buClr>
              <a:buSzTx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После нажатия кнопки «вычислить», программа выдаст на какое расстояние или какой массы груз следует добавить и на какую сторону</a:t>
            </a:r>
          </a:p>
          <a:p>
            <a:endParaRPr lang="ru-RU" dirty="0"/>
          </a:p>
        </p:txBody>
      </p:sp>
      <p:pic>
        <p:nvPicPr>
          <p:cNvPr id="12" name="2025-01-26 22-50-17">
            <a:hlinkClick r:id="" action="ppaction://media"/>
            <a:extLst>
              <a:ext uri="{FF2B5EF4-FFF2-40B4-BE49-F238E27FC236}">
                <a16:creationId xmlns:a16="http://schemas.microsoft.com/office/drawing/2014/main" id="{9846C647-4DCD-0829-4F2A-936B01DDEF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3575" y="3199889"/>
            <a:ext cx="9264425" cy="343680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93CED-7929-56A1-7E0D-2A56AB231653}"/>
              </a:ext>
            </a:extLst>
          </p:cNvPr>
          <p:cNvSpPr txBox="1"/>
          <p:nvPr/>
        </p:nvSpPr>
        <p:spPr>
          <a:xfrm>
            <a:off x="2758648" y="2276559"/>
            <a:ext cx="7248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Arial Nova"/>
              </a:rPr>
              <a:t>Если же рычаг находится в равновесии, то после нажатия кнопки программа выдаст, что рычаг и так находится в равновесии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1720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xit" presetSubtype="2" fill="hold" grpId="1" nodeType="withEffect">
                                  <p:stCondLst>
                                    <p:cond delay="13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2" fill="hold" grpId="1" nodeType="withEffect">
                                  <p:stCondLst>
                                    <p:cond delay="20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8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8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xit" presetSubtype="2" fill="hold" grpId="1" nodeType="withEffect">
                                  <p:stCondLst>
                                    <p:cond delay="33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7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7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34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3" grpId="0"/>
    </p:bldLst>
  </p:timing>
</p:sld>
</file>

<file path=ppt/theme/theme1.xml><?xml version="1.0" encoding="utf-8"?>
<a:theme xmlns:a="http://schemas.openxmlformats.org/drawingml/2006/main" name="Пользовательская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49608_TF11936837_Win32.potx" id="{B72F49F3-09E2-4865-8A2A-AA9B2A757565}" vid="{A5849C83-848C-4432-B41C-6248F8F45B6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для результатов научных исследований</Template>
  <TotalTime>584</TotalTime>
  <Words>537</Words>
  <Application>Microsoft Office PowerPoint</Application>
  <PresentationFormat>Широкоэкранный</PresentationFormat>
  <Paragraphs>60</Paragraphs>
  <Slides>13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Arial Nova</vt:lpstr>
      <vt:lpstr>Biome</vt:lpstr>
      <vt:lpstr>Calibri</vt:lpstr>
      <vt:lpstr>Cambria Math</vt:lpstr>
      <vt:lpstr>Times New Roman</vt:lpstr>
      <vt:lpstr>Пользовательская</vt:lpstr>
      <vt:lpstr>ИНДИВИДУАЛЬНЫЙ ПРОЕКТ</vt:lpstr>
      <vt:lpstr>ВВедение</vt:lpstr>
      <vt:lpstr>Цель</vt:lpstr>
      <vt:lpstr>задачи</vt:lpstr>
      <vt:lpstr>Принцип работы рычагов</vt:lpstr>
      <vt:lpstr>Как рассчитать какой груз добавить для равновесия</vt:lpstr>
      <vt:lpstr>Архитектура приложения</vt:lpstr>
      <vt:lpstr>Интерфейс приложения</vt:lpstr>
      <vt:lpstr>Презентация PowerPoint</vt:lpstr>
      <vt:lpstr>тестирование</vt:lpstr>
      <vt:lpstr>Документация</vt:lpstr>
      <vt:lpstr>Заключение</vt:lpstr>
      <vt:lpstr>Конец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Глеконутый Человек</dc:creator>
  <cp:lastModifiedBy>Глеконутый Человек</cp:lastModifiedBy>
  <cp:revision>9</cp:revision>
  <dcterms:created xsi:type="dcterms:W3CDTF">2025-01-25T14:33:09Z</dcterms:created>
  <dcterms:modified xsi:type="dcterms:W3CDTF">2025-02-06T16:25:56Z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